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4"/>
  </p:notesMasterIdLst>
  <p:sldIdLst>
    <p:sldId id="256" r:id="rId3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2"/>
    <p:restoredTop sz="94714"/>
  </p:normalViewPr>
  <p:slideViewPr>
    <p:cSldViewPr snapToGrid="0">
      <p:cViewPr varScale="1">
        <p:scale>
          <a:sx n="101" d="100"/>
          <a:sy n="101" d="100"/>
        </p:scale>
        <p:origin x="57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45e36491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A complete eCommerce solution is built on the foundation of D365 BC and acts as a window into your ERP.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Nomad’s standard integration is layered on top of D365 BC to ensure key data such as customers, order, pricing, items, invoices, accounts receivable, etc., is exposed to Nomad Sites and/or Nomad Receivables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US">
                <a:solidFill>
                  <a:schemeClr val="dk1"/>
                </a:solidFill>
              </a:rPr>
              <a:t>This gives the end user a more personalized experience as they can login and see their pricing, terms, shipping information,etc., before they purchase product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US">
                <a:solidFill>
                  <a:schemeClr val="dk1"/>
                </a:solidFill>
              </a:rPr>
              <a:t>Nomad customers can also deploy a self-services account portal (Nomad Receivables) where B2B customers can get access to all their activity data; orders, order status, tracking information, invoices, accounts receivables ageing, etc. 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-US">
                <a:solidFill>
                  <a:schemeClr val="dk1"/>
                </a:solidFill>
              </a:rPr>
              <a:t>Nomad Payments will allow end users to select invoices for payment via ACH/eCheck.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At the top of the solution stack, Nomad integrates with key 3rd party solutions that round out a customer ecommerce experiences such as Tax (Avalara), Shipping (UPS, FedEx, etc.) and CC Gateways (like Versapay), just to name a few.</a:t>
            </a:r>
            <a:endParaRPr/>
          </a:p>
        </p:txBody>
      </p:sp>
      <p:sp>
        <p:nvSpPr>
          <p:cNvPr id="125" name="Google Shape;125;g1245e36491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7587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rgbClr val="F2F2F2">
            <a:alpha val="49800"/>
          </a:srgbClr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4400" y="411958"/>
            <a:ext cx="16458900" cy="10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Calibri"/>
              <a:buNone/>
              <a:defRPr sz="5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914400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ftr" idx="11"/>
          </p:nvPr>
        </p:nvSpPr>
        <p:spPr>
          <a:xfrm>
            <a:off x="6248399" y="9534527"/>
            <a:ext cx="5791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ldNum" idx="12"/>
          </p:nvPr>
        </p:nvSpPr>
        <p:spPr>
          <a:xfrm>
            <a:off x="13106401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2F2F2">
            <a:alpha val="49800"/>
          </a:srgbClr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dt" idx="10"/>
          </p:nvPr>
        </p:nvSpPr>
        <p:spPr>
          <a:xfrm>
            <a:off x="914400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ftr" idx="11"/>
          </p:nvPr>
        </p:nvSpPr>
        <p:spPr>
          <a:xfrm>
            <a:off x="6248399" y="9534527"/>
            <a:ext cx="5791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ldNum" idx="12"/>
          </p:nvPr>
        </p:nvSpPr>
        <p:spPr>
          <a:xfrm>
            <a:off x="13106401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model2">
  <p:cSld name="slidemodel2">
    <p:bg>
      <p:bgPr>
        <a:gradFill>
          <a:gsLst>
            <a:gs pos="0">
              <a:srgbClr val="1181AE"/>
            </a:gs>
            <a:gs pos="5500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4828008" y="4305950"/>
            <a:ext cx="8898300" cy="10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914400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6248399" y="9534527"/>
            <a:ext cx="5791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ldNum" idx="12"/>
          </p:nvPr>
        </p:nvSpPr>
        <p:spPr>
          <a:xfrm>
            <a:off x="13106401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F2F2F2">
            <a:alpha val="49800"/>
          </a:srgbClr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ctrTitle"/>
          </p:nvPr>
        </p:nvSpPr>
        <p:spPr>
          <a:xfrm>
            <a:off x="941417" y="4565595"/>
            <a:ext cx="8209200" cy="3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Arial"/>
              <a:buNone/>
              <a:defRPr sz="6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dt" idx="10"/>
          </p:nvPr>
        </p:nvSpPr>
        <p:spPr>
          <a:xfrm>
            <a:off x="914400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ftr" idx="11"/>
          </p:nvPr>
        </p:nvSpPr>
        <p:spPr>
          <a:xfrm>
            <a:off x="6248399" y="9534527"/>
            <a:ext cx="5791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sldNum" idx="12"/>
          </p:nvPr>
        </p:nvSpPr>
        <p:spPr>
          <a:xfrm>
            <a:off x="13106401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921445" y="8036394"/>
            <a:ext cx="82227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t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Arial"/>
              <a:buNone/>
              <a:defRPr sz="27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rgbClr val="F2F2F2">
            <a:alpha val="49800"/>
          </a:srgbClr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914400" y="411958"/>
            <a:ext cx="16458900" cy="10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Calibri"/>
              <a:buNone/>
              <a:defRPr sz="5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1"/>
          </p:nvPr>
        </p:nvSpPr>
        <p:spPr>
          <a:xfrm>
            <a:off x="914400" y="1707638"/>
            <a:ext cx="16458900" cy="74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t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Arial"/>
              <a:buNone/>
              <a:defRPr sz="27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dt" idx="10"/>
          </p:nvPr>
        </p:nvSpPr>
        <p:spPr>
          <a:xfrm>
            <a:off x="914400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ftr" idx="11"/>
          </p:nvPr>
        </p:nvSpPr>
        <p:spPr>
          <a:xfrm>
            <a:off x="6248399" y="9534527"/>
            <a:ext cx="5791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sldNum" idx="12"/>
          </p:nvPr>
        </p:nvSpPr>
        <p:spPr>
          <a:xfrm>
            <a:off x="13106401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solidFill>
          <a:srgbClr val="F2F2F2">
            <a:alpha val="49800"/>
          </a:srgbClr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title"/>
          </p:nvPr>
        </p:nvSpPr>
        <p:spPr>
          <a:xfrm>
            <a:off x="914400" y="411958"/>
            <a:ext cx="16458900" cy="10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Calibri"/>
              <a:buNone/>
              <a:defRPr sz="5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914400" y="2400301"/>
            <a:ext cx="8077500" cy="6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t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Arial"/>
              <a:buNone/>
              <a:defRPr sz="27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body" idx="2"/>
          </p:nvPr>
        </p:nvSpPr>
        <p:spPr>
          <a:xfrm>
            <a:off x="9296400" y="2400301"/>
            <a:ext cx="8077500" cy="6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t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Arial"/>
              <a:buNone/>
              <a:defRPr sz="27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dt" idx="10"/>
          </p:nvPr>
        </p:nvSpPr>
        <p:spPr>
          <a:xfrm>
            <a:off x="914400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ftr" idx="11"/>
          </p:nvPr>
        </p:nvSpPr>
        <p:spPr>
          <a:xfrm>
            <a:off x="6248399" y="9534527"/>
            <a:ext cx="5791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sldNum" idx="12"/>
          </p:nvPr>
        </p:nvSpPr>
        <p:spPr>
          <a:xfrm>
            <a:off x="13106401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49800"/>
          </a:srgbClr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914400" y="411958"/>
            <a:ext cx="16458900" cy="10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Calibri"/>
              <a:buNone/>
              <a:defRPr sz="5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7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914400" y="1707638"/>
            <a:ext cx="16458900" cy="74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t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100"/>
              <a:buFont typeface="Arial"/>
              <a:buNone/>
              <a:defRPr sz="27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889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Char char="•"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914400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6248399" y="9534527"/>
            <a:ext cx="5791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137150" rIns="137150" bIns="1371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-12700" algn="l" rtl="0">
              <a:spcBef>
                <a:spcPts val="0"/>
              </a:spcBef>
              <a:spcAft>
                <a:spcPts val="0"/>
              </a:spcAft>
              <a:buSzPts val="21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13106401" y="9534527"/>
            <a:ext cx="42672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20"/>
          <p:cNvGrpSpPr/>
          <p:nvPr/>
        </p:nvGrpSpPr>
        <p:grpSpPr>
          <a:xfrm>
            <a:off x="2572745" y="1987940"/>
            <a:ext cx="13367394" cy="7552460"/>
            <a:chOff x="1643100" y="1295400"/>
            <a:chExt cx="8909220" cy="5034973"/>
          </a:xfrm>
        </p:grpSpPr>
        <p:sp>
          <p:nvSpPr>
            <p:cNvPr id="128" name="Google Shape;128;p20"/>
            <p:cNvSpPr/>
            <p:nvPr/>
          </p:nvSpPr>
          <p:spPr>
            <a:xfrm>
              <a:off x="5257660" y="1300625"/>
              <a:ext cx="1680000" cy="1264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874" y="0"/>
                  </a:moveTo>
                  <a:lnTo>
                    <a:pt x="120000" y="120000"/>
                  </a:lnTo>
                  <a:lnTo>
                    <a:pt x="0" y="120000"/>
                  </a:lnTo>
                  <a:lnTo>
                    <a:pt x="59874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0"/>
            <p:cNvSpPr/>
            <p:nvPr/>
          </p:nvSpPr>
          <p:spPr>
            <a:xfrm>
              <a:off x="4003659" y="3505136"/>
              <a:ext cx="4182600" cy="941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7911" y="0"/>
                  </a:moveTo>
                  <a:lnTo>
                    <a:pt x="10198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79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0"/>
            <p:cNvSpPr/>
            <p:nvPr/>
          </p:nvSpPr>
          <p:spPr>
            <a:xfrm>
              <a:off x="4632459" y="2559835"/>
              <a:ext cx="2930400" cy="945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565" y="0"/>
                  </a:moveTo>
                  <a:lnTo>
                    <a:pt x="94362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25565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0"/>
            <p:cNvSpPr/>
            <p:nvPr/>
          </p:nvSpPr>
          <p:spPr>
            <a:xfrm>
              <a:off x="3379321" y="4446904"/>
              <a:ext cx="5434800" cy="941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3785" y="0"/>
                  </a:moveTo>
                  <a:lnTo>
                    <a:pt x="10613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37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0"/>
            <p:cNvSpPr/>
            <p:nvPr/>
          </p:nvSpPr>
          <p:spPr>
            <a:xfrm>
              <a:off x="2754983" y="5388673"/>
              <a:ext cx="6683700" cy="941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09" y="0"/>
                  </a:moveTo>
                  <a:lnTo>
                    <a:pt x="10879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20"/>
            <p:cNvSpPr/>
            <p:nvPr/>
          </p:nvSpPr>
          <p:spPr>
            <a:xfrm>
              <a:off x="1643100" y="5388673"/>
              <a:ext cx="1597800" cy="941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7288" y="0"/>
                  </a:moveTo>
                  <a:lnTo>
                    <a:pt x="119999" y="0"/>
                  </a:lnTo>
                  <a:lnTo>
                    <a:pt x="72711" y="120000"/>
                  </a:lnTo>
                  <a:lnTo>
                    <a:pt x="0" y="120000"/>
                  </a:lnTo>
                  <a:lnTo>
                    <a:pt x="47288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0"/>
            <p:cNvSpPr/>
            <p:nvPr/>
          </p:nvSpPr>
          <p:spPr>
            <a:xfrm>
              <a:off x="2272700" y="3505136"/>
              <a:ext cx="2225400" cy="1883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7801" y="0"/>
                  </a:moveTo>
                  <a:lnTo>
                    <a:pt x="120000" y="0"/>
                  </a:lnTo>
                  <a:lnTo>
                    <a:pt x="86052" y="60000"/>
                  </a:lnTo>
                  <a:lnTo>
                    <a:pt x="52198" y="120000"/>
                  </a:lnTo>
                  <a:lnTo>
                    <a:pt x="0" y="120000"/>
                  </a:lnTo>
                  <a:lnTo>
                    <a:pt x="33853" y="60000"/>
                  </a:lnTo>
                  <a:lnTo>
                    <a:pt x="67801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20"/>
            <p:cNvSpPr/>
            <p:nvPr/>
          </p:nvSpPr>
          <p:spPr>
            <a:xfrm>
              <a:off x="3530144" y="1295400"/>
              <a:ext cx="2441100" cy="2209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2413" y="0"/>
                  </a:moveTo>
                  <a:lnTo>
                    <a:pt x="120000" y="0"/>
                  </a:lnTo>
                  <a:lnTo>
                    <a:pt x="78534" y="68666"/>
                  </a:lnTo>
                  <a:lnTo>
                    <a:pt x="47586" y="120000"/>
                  </a:lnTo>
                  <a:lnTo>
                    <a:pt x="0" y="120000"/>
                  </a:lnTo>
                  <a:lnTo>
                    <a:pt x="30862" y="68666"/>
                  </a:lnTo>
                  <a:lnTo>
                    <a:pt x="72413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20"/>
            <p:cNvSpPr/>
            <p:nvPr/>
          </p:nvSpPr>
          <p:spPr>
            <a:xfrm>
              <a:off x="8954520" y="5388673"/>
              <a:ext cx="1597800" cy="941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72711" y="0"/>
                  </a:lnTo>
                  <a:lnTo>
                    <a:pt x="119999" y="120000"/>
                  </a:lnTo>
                  <a:lnTo>
                    <a:pt x="47156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0"/>
            <p:cNvSpPr/>
            <p:nvPr/>
          </p:nvSpPr>
          <p:spPr>
            <a:xfrm>
              <a:off x="7697075" y="3505136"/>
              <a:ext cx="2225400" cy="1883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52198" y="0"/>
                  </a:lnTo>
                  <a:lnTo>
                    <a:pt x="86052" y="60000"/>
                  </a:lnTo>
                  <a:lnTo>
                    <a:pt x="120000" y="120000"/>
                  </a:lnTo>
                  <a:lnTo>
                    <a:pt x="67801" y="120000"/>
                  </a:lnTo>
                  <a:lnTo>
                    <a:pt x="33853" y="6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0"/>
            <p:cNvSpPr/>
            <p:nvPr/>
          </p:nvSpPr>
          <p:spPr>
            <a:xfrm>
              <a:off x="6223918" y="1295400"/>
              <a:ext cx="2441100" cy="2209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47586" y="0"/>
                  </a:lnTo>
                  <a:lnTo>
                    <a:pt x="89051" y="68666"/>
                  </a:lnTo>
                  <a:lnTo>
                    <a:pt x="120000" y="120000"/>
                  </a:lnTo>
                  <a:lnTo>
                    <a:pt x="72413" y="120000"/>
                  </a:lnTo>
                  <a:lnTo>
                    <a:pt x="41465" y="686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0"/>
            <p:cNvSpPr txBox="1"/>
            <p:nvPr/>
          </p:nvSpPr>
          <p:spPr>
            <a:xfrm>
              <a:off x="4993107" y="2037800"/>
              <a:ext cx="2198700" cy="158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</a:rPr>
                <a:t>Tax, Shipping,</a:t>
              </a:r>
              <a:endParaRPr sz="2400">
                <a:solidFill>
                  <a:schemeClr val="lt1"/>
                </a:solidFill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</a:rPr>
                <a:t>Credit Card Gateway</a:t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0"/>
            <p:cNvSpPr txBox="1"/>
            <p:nvPr/>
          </p:nvSpPr>
          <p:spPr>
            <a:xfrm>
              <a:off x="4356859" y="3809013"/>
              <a:ext cx="3451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</a:rPr>
                <a:t>Sites/Receivables/Payments</a:t>
              </a:r>
              <a:endParaRPr sz="2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0"/>
            <p:cNvSpPr txBox="1"/>
            <p:nvPr/>
          </p:nvSpPr>
          <p:spPr>
            <a:xfrm>
              <a:off x="4356859" y="4723354"/>
              <a:ext cx="3451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</a:rPr>
                <a:t>Nomad Integration</a:t>
              </a:r>
              <a:endParaRPr sz="2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0"/>
            <p:cNvSpPr txBox="1"/>
            <p:nvPr/>
          </p:nvSpPr>
          <p:spPr>
            <a:xfrm>
              <a:off x="4356859" y="5650468"/>
              <a:ext cx="3451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 dirty="0">
                  <a:solidFill>
                    <a:schemeClr val="lt1"/>
                  </a:solidFill>
                </a:rPr>
                <a:t>Acumatica</a:t>
              </a:r>
              <a:endParaRPr sz="27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0"/>
            <p:cNvSpPr txBox="1"/>
            <p:nvPr/>
          </p:nvSpPr>
          <p:spPr>
            <a:xfrm rot="-3420714">
              <a:off x="2127049" y="5677751"/>
              <a:ext cx="604447" cy="3385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lang="en-US" sz="2400">
                  <a:solidFill>
                    <a:schemeClr val="dk1"/>
                  </a:solidFill>
                </a:rPr>
                <a:t>RP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0"/>
            <p:cNvSpPr txBox="1"/>
            <p:nvPr/>
          </p:nvSpPr>
          <p:spPr>
            <a:xfrm rot="-3351195">
              <a:off x="2368837" y="4263457"/>
              <a:ext cx="2119133" cy="3384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</a:rPr>
                <a:t>Nomad eCommerce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0"/>
            <p:cNvSpPr txBox="1"/>
            <p:nvPr/>
          </p:nvSpPr>
          <p:spPr>
            <a:xfrm rot="-3419353">
              <a:off x="3696782" y="2189333"/>
              <a:ext cx="2147590" cy="3385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400" dirty="0">
                  <a:solidFill>
                    <a:schemeClr val="dk1"/>
                  </a:solidFill>
                </a:rPr>
                <a:t>Strategic 3rd Parties</a:t>
              </a:r>
              <a:endParaRPr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0"/>
            <p:cNvSpPr txBox="1"/>
            <p:nvPr/>
          </p:nvSpPr>
          <p:spPr>
            <a:xfrm rot="3415712">
              <a:off x="6362206" y="2201501"/>
              <a:ext cx="2119356" cy="3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400">
                  <a:solidFill>
                    <a:schemeClr val="dk1"/>
                  </a:solidFill>
                </a:rPr>
                <a:t>Strategic 3rd Parties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0"/>
            <p:cNvSpPr txBox="1"/>
            <p:nvPr/>
          </p:nvSpPr>
          <p:spPr>
            <a:xfrm rot="3380392">
              <a:off x="7728656" y="4226769"/>
              <a:ext cx="2070308" cy="3385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400">
                  <a:solidFill>
                    <a:schemeClr val="dk1"/>
                  </a:solidFill>
                </a:rPr>
                <a:t>Nomad eCommerce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0"/>
            <p:cNvSpPr txBox="1"/>
            <p:nvPr/>
          </p:nvSpPr>
          <p:spPr>
            <a:xfrm rot="3274312">
              <a:off x="9465669" y="5771758"/>
              <a:ext cx="674854" cy="3383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68550" rIns="137150" bIns="6855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-US" sz="2400">
                  <a:solidFill>
                    <a:schemeClr val="dk1"/>
                  </a:solidFill>
                </a:rPr>
                <a:t>ERP</a:t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" name="Google Shape;149;p20"/>
          <p:cNvSpPr txBox="1">
            <a:spLocks noGrp="1"/>
          </p:cNvSpPr>
          <p:nvPr>
            <p:ph type="title"/>
          </p:nvPr>
        </p:nvSpPr>
        <p:spPr>
          <a:xfrm>
            <a:off x="914550" y="411958"/>
            <a:ext cx="16458900" cy="10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00" rIns="0" bIns="914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Calibri"/>
              <a:buNone/>
            </a:pPr>
            <a:r>
              <a:rPr lang="en-US" sz="7200"/>
              <a:t>Solution Stack</a:t>
            </a:r>
            <a:endParaRPr sz="7200">
              <a:solidFill>
                <a:schemeClr val="lt1"/>
              </a:solidFill>
            </a:endParaRPr>
          </a:p>
        </p:txBody>
      </p:sp>
      <p:pic>
        <p:nvPicPr>
          <p:cNvPr id="150" name="Google Shape;15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60280" y="9540400"/>
            <a:ext cx="619220" cy="4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0"/>
          <p:cNvSpPr txBox="1"/>
          <p:nvPr/>
        </p:nvSpPr>
        <p:spPr>
          <a:xfrm>
            <a:off x="4006050" y="7558050"/>
            <a:ext cx="133674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27">
      <a:dk1>
        <a:srgbClr val="000000"/>
      </a:dk1>
      <a:lt1>
        <a:srgbClr val="FFFFFF"/>
      </a:lt1>
      <a:dk2>
        <a:srgbClr val="0070C0"/>
      </a:dk2>
      <a:lt2>
        <a:srgbClr val="92D050"/>
      </a:lt2>
      <a:accent1>
        <a:srgbClr val="3F8BB7"/>
      </a:accent1>
      <a:accent2>
        <a:srgbClr val="193E5C"/>
      </a:accent2>
      <a:accent3>
        <a:srgbClr val="44AAA0"/>
      </a:accent3>
      <a:accent4>
        <a:srgbClr val="BF5F47"/>
      </a:accent4>
      <a:accent5>
        <a:srgbClr val="E39F3A"/>
      </a:accent5>
      <a:accent6>
        <a:srgbClr val="65713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226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Office Theme</vt:lpstr>
      <vt:lpstr>Solution Stack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 Stack</dc:title>
  <cp:lastModifiedBy>Russ Gruber</cp:lastModifiedBy>
  <cp:revision>1</cp:revision>
  <dcterms:modified xsi:type="dcterms:W3CDTF">2022-08-09T18:48:34Z</dcterms:modified>
</cp:coreProperties>
</file>